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3" r:id="rId2"/>
    <p:sldId id="257" r:id="rId3"/>
    <p:sldId id="258" r:id="rId4"/>
    <p:sldId id="259" r:id="rId5"/>
    <p:sldId id="260" r:id="rId6"/>
    <p:sldId id="261" r:id="rId7"/>
    <p:sldId id="262"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88" d="100"/>
          <a:sy n="88" d="100"/>
        </p:scale>
        <p:origin x="494" y="8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2D6382-E2FD-48B0-9C5D-F23806D6C0AD}" type="datetimeFigureOut">
              <a:rPr kumimoji="1" lang="ja-JP" altLang="en-US" smtClean="0"/>
              <a:t>2023/10/29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C94DD9-FA97-4F0E-A4C1-2C1416FCB193}" type="slidenum">
              <a:rPr kumimoji="1" lang="ja-JP" altLang="en-US" smtClean="0"/>
              <a:t>‹#›</a:t>
            </a:fld>
            <a:endParaRPr kumimoji="1" lang="ja-JP" altLang="en-US"/>
          </a:p>
        </p:txBody>
      </p:sp>
    </p:spTree>
    <p:extLst>
      <p:ext uri="{BB962C8B-B14F-4D97-AF65-F5344CB8AC3E}">
        <p14:creationId xmlns:p14="http://schemas.microsoft.com/office/powerpoint/2010/main" val="38216528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E475E62-1884-4C39-8A6A-932CAB56D6E7}" type="slidenum">
              <a:rPr kumimoji="1" lang="ja-JP" altLang="en-US" smtClean="0"/>
              <a:pPr/>
              <a:t>1</a:t>
            </a:fld>
            <a:endParaRPr kumimoji="1" lang="ja-JP" altLang="en-US"/>
          </a:p>
        </p:txBody>
      </p:sp>
    </p:spTree>
    <p:extLst>
      <p:ext uri="{BB962C8B-B14F-4D97-AF65-F5344CB8AC3E}">
        <p14:creationId xmlns:p14="http://schemas.microsoft.com/office/powerpoint/2010/main" val="202322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07C7662-989A-4611-9D5E-22E1DE056DB7}" type="slidenum">
              <a:rPr kumimoji="1" lang="ja-JP" altLang="en-US" smtClean="0"/>
              <a:pPr/>
              <a:t>2</a:t>
            </a:fld>
            <a:endParaRPr kumimoji="1" lang="ja-JP" altLang="en-US"/>
          </a:p>
        </p:txBody>
      </p:sp>
    </p:spTree>
    <p:extLst>
      <p:ext uri="{BB962C8B-B14F-4D97-AF65-F5344CB8AC3E}">
        <p14:creationId xmlns:p14="http://schemas.microsoft.com/office/powerpoint/2010/main" val="1167031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14FB791-DAF5-4EC7-AD5E-FEB139DBC134}" type="datetimeFigureOut">
              <a:rPr kumimoji="1" lang="ja-JP" altLang="en-US" smtClean="0"/>
              <a:t>2023/10/29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8F999A-A8D6-4BD4-BB0F-AFDC0EB48A5D}" type="slidenum">
              <a:rPr kumimoji="1" lang="ja-JP" altLang="en-US" smtClean="0"/>
              <a:t>‹#›</a:t>
            </a:fld>
            <a:endParaRPr kumimoji="1" lang="ja-JP" altLang="en-US"/>
          </a:p>
        </p:txBody>
      </p:sp>
    </p:spTree>
    <p:extLst>
      <p:ext uri="{BB962C8B-B14F-4D97-AF65-F5344CB8AC3E}">
        <p14:creationId xmlns:p14="http://schemas.microsoft.com/office/powerpoint/2010/main" val="903289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4FB791-DAF5-4EC7-AD5E-FEB139DBC134}" type="datetimeFigureOut">
              <a:rPr kumimoji="1" lang="ja-JP" altLang="en-US" smtClean="0"/>
              <a:t>2023/10/29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8F999A-A8D6-4BD4-BB0F-AFDC0EB48A5D}" type="slidenum">
              <a:rPr kumimoji="1" lang="ja-JP" altLang="en-US" smtClean="0"/>
              <a:t>‹#›</a:t>
            </a:fld>
            <a:endParaRPr kumimoji="1" lang="ja-JP" altLang="en-US"/>
          </a:p>
        </p:txBody>
      </p:sp>
    </p:spTree>
    <p:extLst>
      <p:ext uri="{BB962C8B-B14F-4D97-AF65-F5344CB8AC3E}">
        <p14:creationId xmlns:p14="http://schemas.microsoft.com/office/powerpoint/2010/main" val="3197858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4FB791-DAF5-4EC7-AD5E-FEB139DBC134}" type="datetimeFigureOut">
              <a:rPr kumimoji="1" lang="ja-JP" altLang="en-US" smtClean="0"/>
              <a:t>2023/10/29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8F999A-A8D6-4BD4-BB0F-AFDC0EB48A5D}" type="slidenum">
              <a:rPr kumimoji="1" lang="ja-JP" altLang="en-US" smtClean="0"/>
              <a:t>‹#›</a:t>
            </a:fld>
            <a:endParaRPr kumimoji="1" lang="ja-JP" altLang="en-US"/>
          </a:p>
        </p:txBody>
      </p:sp>
    </p:spTree>
    <p:extLst>
      <p:ext uri="{BB962C8B-B14F-4D97-AF65-F5344CB8AC3E}">
        <p14:creationId xmlns:p14="http://schemas.microsoft.com/office/powerpoint/2010/main" val="2018545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4FB791-DAF5-4EC7-AD5E-FEB139DBC134}" type="datetimeFigureOut">
              <a:rPr kumimoji="1" lang="ja-JP" altLang="en-US" smtClean="0"/>
              <a:t>2023/10/29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8F999A-A8D6-4BD4-BB0F-AFDC0EB48A5D}" type="slidenum">
              <a:rPr kumimoji="1" lang="ja-JP" altLang="en-US" smtClean="0"/>
              <a:t>‹#›</a:t>
            </a:fld>
            <a:endParaRPr kumimoji="1" lang="ja-JP" altLang="en-US"/>
          </a:p>
        </p:txBody>
      </p:sp>
    </p:spTree>
    <p:extLst>
      <p:ext uri="{BB962C8B-B14F-4D97-AF65-F5344CB8AC3E}">
        <p14:creationId xmlns:p14="http://schemas.microsoft.com/office/powerpoint/2010/main" val="369066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14FB791-DAF5-4EC7-AD5E-FEB139DBC134}" type="datetimeFigureOut">
              <a:rPr kumimoji="1" lang="ja-JP" altLang="en-US" smtClean="0"/>
              <a:t>2023/10/29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8F999A-A8D6-4BD4-BB0F-AFDC0EB48A5D}" type="slidenum">
              <a:rPr kumimoji="1" lang="ja-JP" altLang="en-US" smtClean="0"/>
              <a:t>‹#›</a:t>
            </a:fld>
            <a:endParaRPr kumimoji="1" lang="ja-JP" altLang="en-US"/>
          </a:p>
        </p:txBody>
      </p:sp>
    </p:spTree>
    <p:extLst>
      <p:ext uri="{BB962C8B-B14F-4D97-AF65-F5344CB8AC3E}">
        <p14:creationId xmlns:p14="http://schemas.microsoft.com/office/powerpoint/2010/main" val="332452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14FB791-DAF5-4EC7-AD5E-FEB139DBC134}" type="datetimeFigureOut">
              <a:rPr kumimoji="1" lang="ja-JP" altLang="en-US" smtClean="0"/>
              <a:t>2023/10/29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8F999A-A8D6-4BD4-BB0F-AFDC0EB48A5D}" type="slidenum">
              <a:rPr kumimoji="1" lang="ja-JP" altLang="en-US" smtClean="0"/>
              <a:t>‹#›</a:t>
            </a:fld>
            <a:endParaRPr kumimoji="1" lang="ja-JP" altLang="en-US"/>
          </a:p>
        </p:txBody>
      </p:sp>
    </p:spTree>
    <p:extLst>
      <p:ext uri="{BB962C8B-B14F-4D97-AF65-F5344CB8AC3E}">
        <p14:creationId xmlns:p14="http://schemas.microsoft.com/office/powerpoint/2010/main" val="3031192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14FB791-DAF5-4EC7-AD5E-FEB139DBC134}" type="datetimeFigureOut">
              <a:rPr kumimoji="1" lang="ja-JP" altLang="en-US" smtClean="0"/>
              <a:t>2023/10/29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B8F999A-A8D6-4BD4-BB0F-AFDC0EB48A5D}" type="slidenum">
              <a:rPr kumimoji="1" lang="ja-JP" altLang="en-US" smtClean="0"/>
              <a:t>‹#›</a:t>
            </a:fld>
            <a:endParaRPr kumimoji="1" lang="ja-JP" altLang="en-US"/>
          </a:p>
        </p:txBody>
      </p:sp>
    </p:spTree>
    <p:extLst>
      <p:ext uri="{BB962C8B-B14F-4D97-AF65-F5344CB8AC3E}">
        <p14:creationId xmlns:p14="http://schemas.microsoft.com/office/powerpoint/2010/main" val="479124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14FB791-DAF5-4EC7-AD5E-FEB139DBC134}" type="datetimeFigureOut">
              <a:rPr kumimoji="1" lang="ja-JP" altLang="en-US" smtClean="0"/>
              <a:t>2023/10/29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B8F999A-A8D6-4BD4-BB0F-AFDC0EB48A5D}" type="slidenum">
              <a:rPr kumimoji="1" lang="ja-JP" altLang="en-US" smtClean="0"/>
              <a:t>‹#›</a:t>
            </a:fld>
            <a:endParaRPr kumimoji="1" lang="ja-JP" altLang="en-US"/>
          </a:p>
        </p:txBody>
      </p:sp>
    </p:spTree>
    <p:extLst>
      <p:ext uri="{BB962C8B-B14F-4D97-AF65-F5344CB8AC3E}">
        <p14:creationId xmlns:p14="http://schemas.microsoft.com/office/powerpoint/2010/main" val="980040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4FB791-DAF5-4EC7-AD5E-FEB139DBC134}" type="datetimeFigureOut">
              <a:rPr kumimoji="1" lang="ja-JP" altLang="en-US" smtClean="0"/>
              <a:t>2023/10/29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B8F999A-A8D6-4BD4-BB0F-AFDC0EB48A5D}" type="slidenum">
              <a:rPr kumimoji="1" lang="ja-JP" altLang="en-US" smtClean="0"/>
              <a:t>‹#›</a:t>
            </a:fld>
            <a:endParaRPr kumimoji="1" lang="ja-JP" altLang="en-US"/>
          </a:p>
        </p:txBody>
      </p:sp>
    </p:spTree>
    <p:extLst>
      <p:ext uri="{BB962C8B-B14F-4D97-AF65-F5344CB8AC3E}">
        <p14:creationId xmlns:p14="http://schemas.microsoft.com/office/powerpoint/2010/main" val="1072193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4FB791-DAF5-4EC7-AD5E-FEB139DBC134}" type="datetimeFigureOut">
              <a:rPr kumimoji="1" lang="ja-JP" altLang="en-US" smtClean="0"/>
              <a:t>2023/10/29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8F999A-A8D6-4BD4-BB0F-AFDC0EB48A5D}" type="slidenum">
              <a:rPr kumimoji="1" lang="ja-JP" altLang="en-US" smtClean="0"/>
              <a:t>‹#›</a:t>
            </a:fld>
            <a:endParaRPr kumimoji="1" lang="ja-JP" altLang="en-US"/>
          </a:p>
        </p:txBody>
      </p:sp>
    </p:spTree>
    <p:extLst>
      <p:ext uri="{BB962C8B-B14F-4D97-AF65-F5344CB8AC3E}">
        <p14:creationId xmlns:p14="http://schemas.microsoft.com/office/powerpoint/2010/main" val="2734283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4FB791-DAF5-4EC7-AD5E-FEB139DBC134}" type="datetimeFigureOut">
              <a:rPr kumimoji="1" lang="ja-JP" altLang="en-US" smtClean="0"/>
              <a:t>2023/10/29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8F999A-A8D6-4BD4-BB0F-AFDC0EB48A5D}" type="slidenum">
              <a:rPr kumimoji="1" lang="ja-JP" altLang="en-US" smtClean="0"/>
              <a:t>‹#›</a:t>
            </a:fld>
            <a:endParaRPr kumimoji="1" lang="ja-JP" altLang="en-US"/>
          </a:p>
        </p:txBody>
      </p:sp>
    </p:spTree>
    <p:extLst>
      <p:ext uri="{BB962C8B-B14F-4D97-AF65-F5344CB8AC3E}">
        <p14:creationId xmlns:p14="http://schemas.microsoft.com/office/powerpoint/2010/main" val="1520584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4FB791-DAF5-4EC7-AD5E-FEB139DBC134}" type="datetimeFigureOut">
              <a:rPr kumimoji="1" lang="ja-JP" altLang="en-US" smtClean="0"/>
              <a:t>2023/10/29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8F999A-A8D6-4BD4-BB0F-AFDC0EB48A5D}" type="slidenum">
              <a:rPr kumimoji="1" lang="ja-JP" altLang="en-US" smtClean="0"/>
              <a:t>‹#›</a:t>
            </a:fld>
            <a:endParaRPr kumimoji="1" lang="ja-JP" altLang="en-US"/>
          </a:p>
        </p:txBody>
      </p:sp>
    </p:spTree>
    <p:extLst>
      <p:ext uri="{BB962C8B-B14F-4D97-AF65-F5344CB8AC3E}">
        <p14:creationId xmlns:p14="http://schemas.microsoft.com/office/powerpoint/2010/main" val="3703083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5"/>
          <p:cNvSpPr>
            <a:spLocks noChangeArrowheads="1"/>
          </p:cNvSpPr>
          <p:nvPr/>
        </p:nvSpPr>
        <p:spPr bwMode="auto">
          <a:xfrm>
            <a:off x="1524001" y="1734622"/>
            <a:ext cx="184731" cy="369332"/>
          </a:xfrm>
          <a:prstGeom prst="rect">
            <a:avLst/>
          </a:prstGeom>
          <a:noFill/>
          <a:ln w="9525">
            <a:noFill/>
            <a:miter lim="800000"/>
            <a:headEnd/>
            <a:tailEnd/>
          </a:ln>
          <a:effectLst/>
        </p:spPr>
        <p:txBody>
          <a:bodyPr wrap="none" anchor="ctr">
            <a:spAutoFit/>
          </a:bodyPr>
          <a:lstStyle/>
          <a:p>
            <a:endParaRPr lang="ja-JP" altLang="en-US"/>
          </a:p>
        </p:txBody>
      </p:sp>
      <p:graphicFrame>
        <p:nvGraphicFramePr>
          <p:cNvPr id="31748" name="Object 4"/>
          <p:cNvGraphicFramePr>
            <a:graphicFrameLocks noChangeAspect="1"/>
          </p:cNvGraphicFramePr>
          <p:nvPr>
            <p:extLst/>
          </p:nvPr>
        </p:nvGraphicFramePr>
        <p:xfrm>
          <a:off x="2484408" y="722032"/>
          <a:ext cx="8183592" cy="6161847"/>
        </p:xfrm>
        <a:graphic>
          <a:graphicData uri="http://schemas.openxmlformats.org/presentationml/2006/ole">
            <mc:AlternateContent xmlns:mc="http://schemas.openxmlformats.org/markup-compatibility/2006">
              <mc:Choice xmlns:v="urn:schemas-microsoft-com:vml" Requires="v">
                <p:oleObj spid="_x0000_s1026" name="スライド" r:id="rId4" imgW="1460494" imgH="1092036" progId="PowerPoint.Slide.8">
                  <p:embed/>
                </p:oleObj>
              </mc:Choice>
              <mc:Fallback>
                <p:oleObj name="スライド" r:id="rId4" imgW="1460494" imgH="1092036" progId="PowerPoint.Slide.8">
                  <p:embed/>
                  <p:pic>
                    <p:nvPicPr>
                      <p:cNvPr id="0" name=""/>
                      <p:cNvPicPr>
                        <a:picLocks noChangeAspect="1" noChangeArrowheads="1"/>
                      </p:cNvPicPr>
                      <p:nvPr/>
                    </p:nvPicPr>
                    <p:blipFill>
                      <a:blip r:embed="rId5"/>
                      <a:srcRect/>
                      <a:stretch>
                        <a:fillRect/>
                      </a:stretch>
                    </p:blipFill>
                    <p:spPr bwMode="auto">
                      <a:xfrm>
                        <a:off x="2484408" y="722032"/>
                        <a:ext cx="8183592" cy="6161847"/>
                      </a:xfrm>
                      <a:prstGeom prst="rect">
                        <a:avLst/>
                      </a:prstGeom>
                      <a:noFill/>
                      <a:extLst/>
                    </p:spPr>
                  </p:pic>
                </p:oleObj>
              </mc:Fallback>
            </mc:AlternateContent>
          </a:graphicData>
        </a:graphic>
      </p:graphicFrame>
      <p:sp>
        <p:nvSpPr>
          <p:cNvPr id="2" name="テキスト ボックス 1"/>
          <p:cNvSpPr txBox="1"/>
          <p:nvPr/>
        </p:nvSpPr>
        <p:spPr>
          <a:xfrm flipH="1">
            <a:off x="2596549" y="103526"/>
            <a:ext cx="7936303" cy="707886"/>
          </a:xfrm>
          <a:prstGeom prst="rect">
            <a:avLst/>
          </a:prstGeom>
          <a:noFill/>
          <a:ln w="28575">
            <a:solidFill>
              <a:schemeClr val="tx1"/>
            </a:solidFill>
          </a:ln>
        </p:spPr>
        <p:txBody>
          <a:bodyPr wrap="square" rtlCol="0">
            <a:spAutoFit/>
          </a:bodyPr>
          <a:lstStyle/>
          <a:p>
            <a:pPr algn="ctr"/>
            <a:r>
              <a:rPr kumimoji="1" lang="ja-JP" altLang="en-US" sz="4000" dirty="0" smtClean="0"/>
              <a:t>　　観光資源</a:t>
            </a:r>
            <a:endParaRPr kumimoji="1" lang="ja-JP" altLang="en-US" sz="4000" dirty="0"/>
          </a:p>
        </p:txBody>
      </p:sp>
    </p:spTree>
    <p:extLst>
      <p:ext uri="{BB962C8B-B14F-4D97-AF65-F5344CB8AC3E}">
        <p14:creationId xmlns:p14="http://schemas.microsoft.com/office/powerpoint/2010/main" val="3685533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2209800" y="1196753"/>
            <a:ext cx="7918648" cy="2448271"/>
          </a:xfrm>
          <a:noFill/>
          <a:ln w="38100">
            <a:solidFill>
              <a:schemeClr val="tx1"/>
            </a:solidFill>
          </a:ln>
        </p:spPr>
        <p:txBody>
          <a:bodyPr>
            <a:normAutofit fontScale="90000"/>
          </a:bodyPr>
          <a:lstStyle/>
          <a:p>
            <a:r>
              <a:rPr kumimoji="1" lang="ja-JP" altLang="en-US" dirty="0" smtClean="0"/>
              <a:t>観光資源として活用される</a:t>
            </a:r>
            <a:r>
              <a:rPr kumimoji="1" lang="en-US" altLang="ja-JP" dirty="0" smtClean="0"/>
              <a:t/>
            </a:r>
            <a:br>
              <a:rPr kumimoji="1" lang="en-US" altLang="ja-JP" dirty="0" smtClean="0"/>
            </a:br>
            <a:r>
              <a:rPr kumimoji="1" lang="ja-JP" altLang="en-US" dirty="0" smtClean="0"/>
              <a:t>伝統、歴史（認識）</a:t>
            </a:r>
            <a:endParaRPr lang="ja-JP" altLang="en-US" sz="2800" dirty="0"/>
          </a:p>
        </p:txBody>
      </p:sp>
      <p:sp>
        <p:nvSpPr>
          <p:cNvPr id="2" name="テキスト ボックス 1"/>
          <p:cNvSpPr txBox="1"/>
          <p:nvPr/>
        </p:nvSpPr>
        <p:spPr>
          <a:xfrm>
            <a:off x="2639616" y="4149081"/>
            <a:ext cx="6483040" cy="1200329"/>
          </a:xfrm>
          <a:prstGeom prst="rect">
            <a:avLst/>
          </a:prstGeom>
          <a:noFill/>
        </p:spPr>
        <p:txBody>
          <a:bodyPr wrap="square" rtlCol="0">
            <a:spAutoFit/>
          </a:bodyPr>
          <a:lstStyle/>
          <a:p>
            <a:r>
              <a:rPr lang="ja-JP" altLang="en-US" dirty="0">
                <a:solidFill>
                  <a:srgbClr val="FF0000"/>
                </a:solidFill>
              </a:rPr>
              <a:t>受講者は、観光資源として活用されている伝統、歴史が意外と新しく、あるいは変化している例を探し出しておくとよい。それが他の受講者には探し出されないものであれば、価値がある。ネットで数多く紹介されているものは価値が少ない</a:t>
            </a:r>
          </a:p>
        </p:txBody>
      </p:sp>
    </p:spTree>
    <p:extLst>
      <p:ext uri="{BB962C8B-B14F-4D97-AF65-F5344CB8AC3E}">
        <p14:creationId xmlns:p14="http://schemas.microsoft.com/office/powerpoint/2010/main" val="2133095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kumimoji="1" lang="ja-JP" altLang="en-US" dirty="0" smtClean="0"/>
              <a:t>伝統芸術、伝統芸能、伝統工芸等</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概念としての「伝統」の新しさ</a:t>
            </a:r>
            <a:endParaRPr kumimoji="1" lang="en-US" altLang="ja-JP" dirty="0" smtClean="0"/>
          </a:p>
          <a:p>
            <a:r>
              <a:rPr lang="ja-JP" altLang="en-US" dirty="0" smtClean="0"/>
              <a:t>概念「芸術」、「美術」等の新しさ</a:t>
            </a:r>
            <a:endParaRPr lang="en-US" altLang="ja-JP" dirty="0" smtClean="0"/>
          </a:p>
          <a:p>
            <a:r>
              <a:rPr kumimoji="1" lang="ja-JP" altLang="en-US" dirty="0" smtClean="0"/>
              <a:t>伝統芸能としてのイベント</a:t>
            </a:r>
            <a:endParaRPr kumimoji="1" lang="en-US" altLang="ja-JP" dirty="0" smtClean="0"/>
          </a:p>
          <a:p>
            <a:r>
              <a:rPr lang="ja-JP" altLang="en-US" dirty="0"/>
              <a:t>民謡</a:t>
            </a:r>
            <a:r>
              <a:rPr lang="ja-JP" altLang="en-US" dirty="0" smtClean="0"/>
              <a:t>は、ラジオと蓄音機ができてからの産物</a:t>
            </a:r>
            <a:endParaRPr lang="en-US" altLang="ja-JP" dirty="0" smtClean="0"/>
          </a:p>
          <a:p>
            <a:r>
              <a:rPr lang="ja-JP" altLang="en-US" dirty="0" smtClean="0"/>
              <a:t>お</a:t>
            </a:r>
            <a:r>
              <a:rPr lang="ja-JP" altLang="en-US" dirty="0"/>
              <a:t>土産物</a:t>
            </a:r>
            <a:r>
              <a:rPr lang="ja-JP" altLang="en-US" dirty="0" smtClean="0"/>
              <a:t>としての工芸品の新しさ</a:t>
            </a:r>
            <a:endParaRPr kumimoji="1" lang="ja-JP" altLang="en-US" dirty="0"/>
          </a:p>
        </p:txBody>
      </p:sp>
    </p:spTree>
    <p:extLst>
      <p:ext uri="{BB962C8B-B14F-4D97-AF65-F5344CB8AC3E}">
        <p14:creationId xmlns:p14="http://schemas.microsoft.com/office/powerpoint/2010/main" val="3491277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fontScale="92500"/>
          </a:bodyPr>
          <a:lstStyle/>
          <a:p>
            <a:r>
              <a:rPr lang="ja-JP" altLang="en-US" dirty="0">
                <a:solidFill>
                  <a:srgbClr val="FF0000"/>
                </a:solidFill>
              </a:rPr>
              <a:t>讃岐うどん</a:t>
            </a:r>
            <a:r>
              <a:rPr lang="ja-JP" altLang="en-US" dirty="0"/>
              <a:t>になって約</a:t>
            </a:r>
            <a:r>
              <a:rPr lang="en-US" altLang="ja-JP" dirty="0"/>
              <a:t>50</a:t>
            </a:r>
            <a:r>
              <a:rPr lang="ja-JP" altLang="en-US" dirty="0"/>
              <a:t>年、</a:t>
            </a:r>
            <a:r>
              <a:rPr lang="ja-JP" altLang="en-US" dirty="0">
                <a:solidFill>
                  <a:srgbClr val="FF0000"/>
                </a:solidFill>
              </a:rPr>
              <a:t>田島牛</a:t>
            </a:r>
            <a:r>
              <a:rPr lang="ja-JP" altLang="en-US" dirty="0"/>
              <a:t>が生まれて約</a:t>
            </a:r>
            <a:r>
              <a:rPr lang="en-US" altLang="ja-JP" dirty="0"/>
              <a:t>80</a:t>
            </a:r>
            <a:r>
              <a:rPr lang="ja-JP" altLang="en-US" dirty="0" smtClean="0"/>
              <a:t>年</a:t>
            </a:r>
            <a:endParaRPr lang="en-US" altLang="ja-JP" dirty="0" smtClean="0"/>
          </a:p>
          <a:p>
            <a:r>
              <a:rPr lang="ja-JP" altLang="en-US" dirty="0" smtClean="0"/>
              <a:t>結婚式</a:t>
            </a:r>
            <a:r>
              <a:rPr lang="ja-JP" altLang="en-US" dirty="0"/>
              <a:t>は日本にはなく、それも神前より</a:t>
            </a:r>
            <a:r>
              <a:rPr lang="ja-JP" altLang="en-US" dirty="0">
                <a:solidFill>
                  <a:srgbClr val="FF0000"/>
                </a:solidFill>
              </a:rPr>
              <a:t>キリスト教式の方が古い</a:t>
            </a:r>
            <a:r>
              <a:rPr lang="ja-JP" altLang="en-US" dirty="0"/>
              <a:t>そうだ。ブライダルの授業にあこがれる学生が多いがそれを知ったらどう思うか</a:t>
            </a:r>
            <a:r>
              <a:rPr lang="ja-JP" altLang="en-US" dirty="0" smtClean="0"/>
              <a:t>。</a:t>
            </a:r>
            <a:endParaRPr lang="en-US" altLang="ja-JP" dirty="0" smtClean="0"/>
          </a:p>
          <a:p>
            <a:r>
              <a:rPr lang="ja-JP" altLang="en-US" dirty="0"/>
              <a:t>喪服は黒色でなく、室町時代以降、江戸時代に入っても白色だったし、七五三は関東限定の地域イベントだった</a:t>
            </a:r>
            <a:r>
              <a:rPr lang="ja-JP" altLang="en-US" dirty="0" smtClean="0"/>
              <a:t>。</a:t>
            </a:r>
            <a:r>
              <a:rPr lang="ja-JP" altLang="en-US" dirty="0">
                <a:solidFill>
                  <a:srgbClr val="FF0000"/>
                </a:solidFill>
              </a:rPr>
              <a:t>告別式</a:t>
            </a:r>
            <a:r>
              <a:rPr lang="ja-JP" altLang="en-US" dirty="0"/>
              <a:t>は無宗教の中江兆民の死を悼んだ人々が始めたのが最初</a:t>
            </a:r>
            <a:endParaRPr lang="en-US" altLang="ja-JP" dirty="0" smtClean="0"/>
          </a:p>
          <a:p>
            <a:r>
              <a:rPr lang="ja-JP" altLang="en-US" dirty="0" smtClean="0"/>
              <a:t>正月</a:t>
            </a:r>
            <a:r>
              <a:rPr lang="ja-JP" altLang="en-US" dirty="0"/>
              <a:t>の代名詞ともいえる</a:t>
            </a:r>
            <a:r>
              <a:rPr lang="ja-JP" altLang="en-US" dirty="0">
                <a:solidFill>
                  <a:srgbClr val="FF0000"/>
                </a:solidFill>
              </a:rPr>
              <a:t>初詣</a:t>
            </a:r>
            <a:r>
              <a:rPr lang="ja-JP" altLang="en-US" dirty="0"/>
              <a:t>に至っては誕生したのは明治</a:t>
            </a:r>
            <a:r>
              <a:rPr lang="ja-JP" altLang="en-US" dirty="0" smtClean="0"/>
              <a:t>中期。特定</a:t>
            </a:r>
            <a:r>
              <a:rPr lang="ja-JP" altLang="en-US" dirty="0"/>
              <a:t>の社寺に人が集まるようになるのは</a:t>
            </a:r>
            <a:r>
              <a:rPr lang="en-US" altLang="ja-JP" b="1" dirty="0"/>
              <a:t>120</a:t>
            </a:r>
            <a:r>
              <a:rPr lang="ja-JP" altLang="en-US" b="1" dirty="0"/>
              <a:t>年前の鉄道会社の宣伝</a:t>
            </a:r>
            <a:r>
              <a:rPr lang="ja-JP" altLang="en-US" dirty="0"/>
              <a:t>に</a:t>
            </a:r>
            <a:r>
              <a:rPr lang="ja-JP" altLang="en-US" dirty="0" smtClean="0"/>
              <a:t>よる</a:t>
            </a:r>
            <a:endParaRPr lang="en-US" altLang="ja-JP" dirty="0" smtClean="0"/>
          </a:p>
          <a:p>
            <a:r>
              <a:rPr kumimoji="1" lang="ja-JP" altLang="en-US" dirty="0"/>
              <a:t>伝統</a:t>
            </a:r>
            <a:r>
              <a:rPr kumimoji="1" lang="ja-JP" altLang="en-US" dirty="0" smtClean="0"/>
              <a:t>の一戦「巨人・阪神戦」　</a:t>
            </a:r>
            <a:r>
              <a:rPr kumimoji="1" lang="en-US" altLang="ja-JP" dirty="0" smtClean="0"/>
              <a:t>1959</a:t>
            </a:r>
            <a:r>
              <a:rPr kumimoji="1" lang="ja-JP" altLang="en-US" dirty="0" smtClean="0"/>
              <a:t>年昭和天皇の展覧試合以降のこと　戦前は大学野球の方が人気があった　</a:t>
            </a:r>
            <a:endParaRPr kumimoji="1" lang="ja-JP" altLang="en-US" dirty="0"/>
          </a:p>
        </p:txBody>
      </p:sp>
      <p:sp>
        <p:nvSpPr>
          <p:cNvPr id="4" name="タイトル 1"/>
          <p:cNvSpPr>
            <a:spLocks noGrp="1"/>
          </p:cNvSpPr>
          <p:nvPr>
            <p:ph type="title"/>
          </p:nvPr>
        </p:nvSpPr>
        <p:spPr>
          <a:ln>
            <a:solidFill>
              <a:schemeClr val="accent1"/>
            </a:solidFill>
          </a:ln>
        </p:spPr>
        <p:txBody>
          <a:bodyPr/>
          <a:lstStyle/>
          <a:p>
            <a:r>
              <a:rPr kumimoji="1" lang="ja-JP" altLang="en-US" dirty="0" smtClean="0"/>
              <a:t>伝統は新しい、あるいは嘘である</a:t>
            </a:r>
            <a:endParaRPr kumimoji="1" lang="ja-JP" altLang="en-US" dirty="0"/>
          </a:p>
        </p:txBody>
      </p:sp>
    </p:spTree>
    <p:extLst>
      <p:ext uri="{BB962C8B-B14F-4D97-AF65-F5344CB8AC3E}">
        <p14:creationId xmlns:p14="http://schemas.microsoft.com/office/powerpoint/2010/main" val="1057025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lumMod val="95000"/>
                <a:lumOff val="5000"/>
              </a:schemeClr>
            </a:solidFill>
          </a:ln>
        </p:spPr>
        <p:txBody>
          <a:bodyPr>
            <a:normAutofit/>
          </a:bodyPr>
          <a:lstStyle/>
          <a:p>
            <a:r>
              <a:rPr kumimoji="0" lang="ja-JP" altLang="ja-JP" b="1" dirty="0" smtClean="0">
                <a:solidFill>
                  <a:srgbClr val="FF0000"/>
                </a:solidFill>
                <a:latin typeface="Arial" panose="020B0604020202020204" pitchFamily="34" charset="0"/>
                <a:cs typeface="Arial" panose="020B0604020202020204" pitchFamily="34" charset="0"/>
              </a:rPr>
              <a:t>技</a:t>
            </a:r>
            <a:r>
              <a:rPr kumimoji="0" lang="ja-JP" altLang="ja-JP" b="1" dirty="0" smtClean="0">
                <a:solidFill>
                  <a:srgbClr val="00B050"/>
                </a:solidFill>
                <a:latin typeface="Arial" panose="020B0604020202020204" pitchFamily="34" charset="0"/>
                <a:cs typeface="Arial" panose="020B0604020202020204" pitchFamily="34" charset="0"/>
              </a:rPr>
              <a:t>芸</a:t>
            </a:r>
            <a:r>
              <a:rPr kumimoji="0" lang="ja-JP" altLang="ja-JP" b="1" dirty="0">
                <a:solidFill>
                  <a:srgbClr val="FF0000"/>
                </a:solidFill>
                <a:latin typeface="Arial" panose="020B0604020202020204" pitchFamily="34" charset="0"/>
                <a:cs typeface="Arial" panose="020B0604020202020204" pitchFamily="34" charset="0"/>
              </a:rPr>
              <a:t>と</a:t>
            </a:r>
            <a:r>
              <a:rPr kumimoji="0" lang="ja-JP" altLang="ja-JP" b="1" dirty="0" smtClean="0">
                <a:solidFill>
                  <a:srgbClr val="FF0000"/>
                </a:solidFill>
                <a:latin typeface="Arial" panose="020B0604020202020204" pitchFamily="34" charset="0"/>
                <a:cs typeface="Arial" panose="020B0604020202020204" pitchFamily="34" charset="0"/>
              </a:rPr>
              <a:t>学</a:t>
            </a:r>
            <a:r>
              <a:rPr kumimoji="0" lang="ja-JP" altLang="ja-JP" b="1" dirty="0" smtClean="0">
                <a:solidFill>
                  <a:srgbClr val="00B050"/>
                </a:solidFill>
                <a:latin typeface="Arial" panose="020B0604020202020204" pitchFamily="34" charset="0"/>
                <a:cs typeface="Arial" panose="020B0604020202020204" pitchFamily="34" charset="0"/>
              </a:rPr>
              <a:t>術</a:t>
            </a:r>
            <a:r>
              <a:rPr kumimoji="0" lang="ja-JP" altLang="en-US" b="1" dirty="0" smtClean="0">
                <a:solidFill>
                  <a:srgbClr val="00B050"/>
                </a:solidFill>
                <a:latin typeface="Arial" panose="020B0604020202020204" pitchFamily="34" charset="0"/>
                <a:cs typeface="Arial" panose="020B0604020202020204" pitchFamily="34" charset="0"/>
              </a:rPr>
              <a:t>　</a:t>
            </a:r>
            <a:r>
              <a:rPr lang="ja-JP" altLang="en-US" dirty="0" smtClean="0"/>
              <a:t>字句「</a:t>
            </a:r>
            <a:r>
              <a:rPr lang="ja-JP" altLang="en-US" dirty="0"/>
              <a:t>芸術</a:t>
            </a:r>
            <a:r>
              <a:rPr lang="ja-JP" altLang="en-US" dirty="0" smtClean="0"/>
              <a:t>」の誕生</a:t>
            </a:r>
            <a:endParaRPr kumimoji="1" lang="ja-JP" altLang="en-US" dirty="0"/>
          </a:p>
        </p:txBody>
      </p:sp>
      <p:sp>
        <p:nvSpPr>
          <p:cNvPr id="3" name="コンテンツ プレースホルダー 2"/>
          <p:cNvSpPr>
            <a:spLocks noGrp="1"/>
          </p:cNvSpPr>
          <p:nvPr>
            <p:ph idx="1"/>
          </p:nvPr>
        </p:nvSpPr>
        <p:spPr/>
        <p:txBody>
          <a:bodyPr/>
          <a:lstStyle/>
          <a:p>
            <a:r>
              <a:rPr kumimoji="0" lang="ja-JP" altLang="ja-JP" dirty="0" smtClean="0">
                <a:solidFill>
                  <a:srgbClr val="000000"/>
                </a:solidFill>
                <a:latin typeface="Arial" panose="020B0604020202020204" pitchFamily="34" charset="0"/>
                <a:cs typeface="Arial" panose="020B0604020202020204" pitchFamily="34" charset="0"/>
              </a:rPr>
              <a:t>「</a:t>
            </a:r>
            <a:r>
              <a:rPr kumimoji="0" lang="ja-JP" altLang="ja-JP" b="1" dirty="0">
                <a:solidFill>
                  <a:srgbClr val="000000"/>
                </a:solidFill>
                <a:latin typeface="Arial" panose="020B0604020202020204" pitchFamily="34" charset="0"/>
                <a:cs typeface="Arial" panose="020B0604020202020204" pitchFamily="34" charset="0"/>
              </a:rPr>
              <a:t>芸術</a:t>
            </a:r>
            <a:r>
              <a:rPr kumimoji="0" lang="ja-JP" altLang="ja-JP" dirty="0">
                <a:solidFill>
                  <a:srgbClr val="000000"/>
                </a:solidFill>
                <a:latin typeface="Arial" panose="020B0604020202020204" pitchFamily="34" charset="0"/>
                <a:cs typeface="Arial" panose="020B0604020202020204" pitchFamily="34" charset="0"/>
              </a:rPr>
              <a:t>即ち、『後漢書』5巻孝安帝紀の永初4年(110年)2月の五経博士の劉珍及による「校定東觀 五經 諸子 傳記 百家</a:t>
            </a:r>
            <a:r>
              <a:rPr kumimoji="0" lang="ja-JP" altLang="ja-JP" b="1" dirty="0">
                <a:solidFill>
                  <a:srgbClr val="FF0000"/>
                </a:solidFill>
                <a:latin typeface="Arial" panose="020B0604020202020204" pitchFamily="34" charset="0"/>
                <a:cs typeface="Arial" panose="020B0604020202020204" pitchFamily="34" charset="0"/>
              </a:rPr>
              <a:t>蓺術</a:t>
            </a:r>
            <a:r>
              <a:rPr kumimoji="0" lang="ja-JP" altLang="ja-JP" dirty="0">
                <a:solidFill>
                  <a:srgbClr val="000000"/>
                </a:solidFill>
                <a:latin typeface="Arial" panose="020B0604020202020204" pitchFamily="34" charset="0"/>
                <a:cs typeface="Arial" panose="020B0604020202020204" pitchFamily="34" charset="0"/>
              </a:rPr>
              <a:t> 整齊脫誤 是正文字の「蓺術</a:t>
            </a:r>
            <a:r>
              <a:rPr kumimoji="0" lang="ja-JP" altLang="ja-JP" dirty="0" smtClean="0">
                <a:solidFill>
                  <a:srgbClr val="000000"/>
                </a:solidFill>
                <a:latin typeface="Arial" panose="020B0604020202020204" pitchFamily="34" charset="0"/>
                <a:cs typeface="Arial" panose="020B0604020202020204" pitchFamily="34" charset="0"/>
              </a:rPr>
              <a:t>」</a:t>
            </a:r>
            <a:r>
              <a:rPr kumimoji="0" lang="ja-JP" altLang="en-US" dirty="0" smtClean="0">
                <a:solidFill>
                  <a:srgbClr val="000000"/>
                </a:solidFill>
                <a:latin typeface="Arial" panose="020B0604020202020204" pitchFamily="34" charset="0"/>
                <a:cs typeface="Arial" panose="020B0604020202020204" pitchFamily="34" charset="0"/>
              </a:rPr>
              <a:t>が語源</a:t>
            </a:r>
            <a:endParaRPr kumimoji="0" lang="en-US" altLang="ja-JP" dirty="0" smtClean="0">
              <a:solidFill>
                <a:srgbClr val="000000"/>
              </a:solidFill>
              <a:latin typeface="Arial" panose="020B0604020202020204" pitchFamily="34" charset="0"/>
              <a:cs typeface="Arial" panose="020B0604020202020204" pitchFamily="34" charset="0"/>
            </a:endParaRPr>
          </a:p>
          <a:p>
            <a:r>
              <a:rPr kumimoji="0" lang="ja-JP" altLang="ja-JP" b="1" dirty="0" smtClean="0">
                <a:solidFill>
                  <a:srgbClr val="FF0000"/>
                </a:solidFill>
                <a:latin typeface="Arial" panose="020B0604020202020204" pitchFamily="34" charset="0"/>
                <a:cs typeface="Arial" panose="020B0604020202020204" pitchFamily="34" charset="0"/>
              </a:rPr>
              <a:t>本来</a:t>
            </a:r>
            <a:r>
              <a:rPr kumimoji="0" lang="ja-JP" altLang="ja-JP" b="1" dirty="0">
                <a:solidFill>
                  <a:srgbClr val="FF0000"/>
                </a:solidFill>
                <a:latin typeface="Arial" panose="020B0604020202020204" pitchFamily="34" charset="0"/>
                <a:cs typeface="Arial" panose="020B0604020202020204" pitchFamily="34" charset="0"/>
              </a:rPr>
              <a:t>の意味は技</a:t>
            </a:r>
            <a:r>
              <a:rPr kumimoji="0" lang="ja-JP" altLang="ja-JP" b="1" dirty="0">
                <a:solidFill>
                  <a:srgbClr val="00B050"/>
                </a:solidFill>
                <a:latin typeface="Arial" panose="020B0604020202020204" pitchFamily="34" charset="0"/>
                <a:cs typeface="Arial" panose="020B0604020202020204" pitchFamily="34" charset="0"/>
              </a:rPr>
              <a:t>芸</a:t>
            </a:r>
            <a:r>
              <a:rPr kumimoji="0" lang="ja-JP" altLang="ja-JP" b="1" dirty="0">
                <a:solidFill>
                  <a:srgbClr val="FF0000"/>
                </a:solidFill>
                <a:latin typeface="Arial" panose="020B0604020202020204" pitchFamily="34" charset="0"/>
                <a:cs typeface="Arial" panose="020B0604020202020204" pitchFamily="34" charset="0"/>
              </a:rPr>
              <a:t>と学</a:t>
            </a:r>
            <a:r>
              <a:rPr kumimoji="0" lang="ja-JP" altLang="ja-JP" b="1" dirty="0">
                <a:solidFill>
                  <a:srgbClr val="00B050"/>
                </a:solidFill>
                <a:latin typeface="Arial" panose="020B0604020202020204" pitchFamily="34" charset="0"/>
                <a:cs typeface="Arial" panose="020B0604020202020204" pitchFamily="34" charset="0"/>
              </a:rPr>
              <a:t>術</a:t>
            </a:r>
            <a:r>
              <a:rPr kumimoji="0" lang="ja-JP" altLang="ja-JP" b="1" dirty="0">
                <a:solidFill>
                  <a:srgbClr val="FF0000"/>
                </a:solidFill>
                <a:latin typeface="Arial" panose="020B0604020202020204" pitchFamily="34" charset="0"/>
                <a:cs typeface="Arial" panose="020B0604020202020204" pitchFamily="34" charset="0"/>
              </a:rPr>
              <a:t>で</a:t>
            </a:r>
            <a:r>
              <a:rPr kumimoji="0" lang="ja-JP" altLang="ja-JP" b="1" dirty="0" smtClean="0">
                <a:solidFill>
                  <a:srgbClr val="FF0000"/>
                </a:solidFill>
                <a:latin typeface="Arial" panose="020B0604020202020204" pitchFamily="34" charset="0"/>
                <a:cs typeface="Arial" panose="020B0604020202020204" pitchFamily="34" charset="0"/>
              </a:rPr>
              <a:t>ある</a:t>
            </a:r>
            <a:r>
              <a:rPr kumimoji="0" lang="ja-JP" altLang="ja-JP" dirty="0" smtClean="0">
                <a:solidFill>
                  <a:srgbClr val="000000"/>
                </a:solidFill>
                <a:latin typeface="Arial" panose="020B0604020202020204" pitchFamily="34" charset="0"/>
                <a:cs typeface="Arial" panose="020B0604020202020204" pitchFamily="34" charset="0"/>
              </a:rPr>
              <a:t>と</a:t>
            </a:r>
            <a:r>
              <a:rPr kumimoji="0" lang="ja-JP" altLang="ja-JP" dirty="0">
                <a:solidFill>
                  <a:srgbClr val="000000"/>
                </a:solidFill>
                <a:latin typeface="Arial" panose="020B0604020202020204" pitchFamily="34" charset="0"/>
                <a:cs typeface="Arial" panose="020B0604020202020204" pitchFamily="34" charset="0"/>
              </a:rPr>
              <a:t>されているから、字句「観光」が近代になり意味が変化したことと同じである。</a:t>
            </a:r>
            <a:endParaRPr kumimoji="0" lang="ja-JP" altLang="ja-JP" sz="800" dirty="0"/>
          </a:p>
          <a:p>
            <a:endParaRPr kumimoji="1" lang="ja-JP" altLang="en-US" dirty="0"/>
          </a:p>
        </p:txBody>
      </p:sp>
    </p:spTree>
    <p:extLst>
      <p:ext uri="{BB962C8B-B14F-4D97-AF65-F5344CB8AC3E}">
        <p14:creationId xmlns:p14="http://schemas.microsoft.com/office/powerpoint/2010/main" val="805337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lumMod val="95000"/>
                <a:lumOff val="5000"/>
              </a:schemeClr>
            </a:solidFill>
          </a:ln>
        </p:spPr>
        <p:txBody>
          <a:bodyPr>
            <a:normAutofit/>
          </a:bodyPr>
          <a:lstStyle/>
          <a:p>
            <a:r>
              <a:rPr kumimoji="1" lang="ja-JP" altLang="en-US" dirty="0" smtClean="0"/>
              <a:t>ドイツ語の訳語「</a:t>
            </a:r>
            <a:r>
              <a:rPr kumimoji="1" lang="ja-JP" altLang="en-US" dirty="0" smtClean="0">
                <a:solidFill>
                  <a:srgbClr val="FF0000"/>
                </a:solidFill>
              </a:rPr>
              <a:t>美術</a:t>
            </a:r>
            <a:r>
              <a:rPr kumimoji="1" lang="ja-JP" altLang="en-US" dirty="0" smtClean="0"/>
              <a:t>」の誕生</a:t>
            </a:r>
            <a:r>
              <a:rPr kumimoji="1" lang="en-US" altLang="ja-JP" dirty="0" smtClean="0"/>
              <a:t/>
            </a:r>
            <a:br>
              <a:rPr kumimoji="1" lang="en-US" altLang="ja-JP" dirty="0" smtClean="0"/>
            </a:br>
            <a:r>
              <a:rPr lang="ja-JP" altLang="en-US" dirty="0" smtClean="0"/>
              <a:t>（西周のファインアート説もあり）</a:t>
            </a:r>
            <a:endParaRPr kumimoji="1" lang="ja-JP" altLang="en-US" dirty="0"/>
          </a:p>
        </p:txBody>
      </p:sp>
      <p:sp>
        <p:nvSpPr>
          <p:cNvPr id="3" name="コンテンツ プレースホルダー 2"/>
          <p:cNvSpPr>
            <a:spLocks noGrp="1"/>
          </p:cNvSpPr>
          <p:nvPr>
            <p:ph idx="1"/>
          </p:nvPr>
        </p:nvSpPr>
        <p:spPr>
          <a:xfrm>
            <a:off x="1631504" y="1600200"/>
            <a:ext cx="9036496" cy="5141168"/>
          </a:xfrm>
        </p:spPr>
        <p:txBody>
          <a:bodyPr>
            <a:normAutofit fontScale="92500"/>
          </a:bodyPr>
          <a:lstStyle/>
          <a:p>
            <a:r>
              <a:rPr kumimoji="0" lang="ja-JP" altLang="ja-JP" dirty="0">
                <a:solidFill>
                  <a:srgbClr val="000000"/>
                </a:solidFill>
                <a:latin typeface="Arial" panose="020B0604020202020204" pitchFamily="34" charset="0"/>
                <a:cs typeface="Arial" panose="020B0604020202020204" pitchFamily="34" charset="0"/>
              </a:rPr>
              <a:t>「</a:t>
            </a:r>
            <a:r>
              <a:rPr kumimoji="0" lang="ja-JP" altLang="ja-JP" b="1" dirty="0">
                <a:solidFill>
                  <a:srgbClr val="000000"/>
                </a:solidFill>
                <a:latin typeface="Arial" panose="020B0604020202020204" pitchFamily="34" charset="0"/>
                <a:cs typeface="Arial" panose="020B0604020202020204" pitchFamily="34" charset="0"/>
              </a:rPr>
              <a:t>美術</a:t>
            </a:r>
            <a:r>
              <a:rPr kumimoji="0" lang="ja-JP" altLang="ja-JP" dirty="0">
                <a:solidFill>
                  <a:srgbClr val="000000"/>
                </a:solidFill>
                <a:latin typeface="Arial" panose="020B0604020202020204" pitchFamily="34" charset="0"/>
                <a:cs typeface="Arial" panose="020B0604020202020204" pitchFamily="34" charset="0"/>
              </a:rPr>
              <a:t>」という言葉は、所与のものではなく、近代になって新しく現れた西洋から移植された言葉</a:t>
            </a:r>
            <a:r>
              <a:rPr kumimoji="0" lang="ja-JP" altLang="en-US" dirty="0">
                <a:solidFill>
                  <a:srgbClr val="000000"/>
                </a:solidFill>
                <a:latin typeface="Arial" panose="020B0604020202020204" pitchFamily="34" charset="0"/>
                <a:cs typeface="Arial" panose="020B0604020202020204" pitchFamily="34" charset="0"/>
              </a:rPr>
              <a:t>。</a:t>
            </a:r>
            <a:r>
              <a:rPr kumimoji="0" lang="ja-JP" altLang="ja-JP" dirty="0">
                <a:solidFill>
                  <a:srgbClr val="000000"/>
                </a:solidFill>
                <a:latin typeface="Arial" panose="020B0604020202020204" pitchFamily="34" charset="0"/>
                <a:cs typeface="Arial" panose="020B0604020202020204" pitchFamily="34" charset="0"/>
              </a:rPr>
              <a:t>それが意味するものが近代以前とは異なるということ。</a:t>
            </a:r>
            <a:endParaRPr kumimoji="0" lang="en-US" altLang="ja-JP" dirty="0">
              <a:solidFill>
                <a:srgbClr val="000000"/>
              </a:solidFill>
              <a:latin typeface="Arial" panose="020B0604020202020204" pitchFamily="34" charset="0"/>
              <a:cs typeface="Arial" panose="020B0604020202020204" pitchFamily="34" charset="0"/>
            </a:endParaRPr>
          </a:p>
          <a:p>
            <a:r>
              <a:rPr kumimoji="0" lang="ja-JP" altLang="ja-JP" dirty="0" smtClean="0">
                <a:solidFill>
                  <a:srgbClr val="000000"/>
                </a:solidFill>
                <a:latin typeface="Arial" panose="020B0604020202020204" pitchFamily="34" charset="0"/>
                <a:cs typeface="Arial" panose="020B0604020202020204" pitchFamily="34" charset="0"/>
              </a:rPr>
              <a:t>1873年ウィーン</a:t>
            </a:r>
            <a:r>
              <a:rPr kumimoji="0" lang="ja-JP" altLang="ja-JP" dirty="0">
                <a:solidFill>
                  <a:srgbClr val="000000"/>
                </a:solidFill>
                <a:latin typeface="Arial" panose="020B0604020202020204" pitchFamily="34" charset="0"/>
                <a:cs typeface="Arial" panose="020B0604020202020204" pitchFamily="34" charset="0"/>
              </a:rPr>
              <a:t>万国博覧会へ参加</a:t>
            </a:r>
            <a:r>
              <a:rPr kumimoji="0" lang="ja-JP" altLang="en-US" dirty="0">
                <a:solidFill>
                  <a:srgbClr val="000000"/>
                </a:solidFill>
                <a:latin typeface="Arial" panose="020B0604020202020204" pitchFamily="34" charset="0"/>
                <a:cs typeface="Arial" panose="020B0604020202020204" pitchFamily="34" charset="0"/>
              </a:rPr>
              <a:t>時</a:t>
            </a:r>
            <a:r>
              <a:rPr kumimoji="0" lang="ja-JP" altLang="ja-JP" dirty="0">
                <a:solidFill>
                  <a:srgbClr val="000000"/>
                </a:solidFill>
                <a:latin typeface="Arial" panose="020B0604020202020204" pitchFamily="34" charset="0"/>
                <a:cs typeface="Arial" panose="020B0604020202020204" pitchFamily="34" charset="0"/>
              </a:rPr>
              <a:t>、出品分類についてドイツ語の訳語として「美術」を採用したのが</a:t>
            </a:r>
            <a:r>
              <a:rPr kumimoji="0" lang="ja-JP" altLang="ja-JP" dirty="0" smtClean="0">
                <a:solidFill>
                  <a:srgbClr val="000000"/>
                </a:solidFill>
                <a:latin typeface="Arial" panose="020B0604020202020204" pitchFamily="34" charset="0"/>
                <a:cs typeface="Arial" panose="020B0604020202020204" pitchFamily="34" charset="0"/>
              </a:rPr>
              <a:t>初出 (</a:t>
            </a:r>
            <a:r>
              <a:rPr kumimoji="0" lang="ja-JP" altLang="ja-JP" dirty="0">
                <a:solidFill>
                  <a:srgbClr val="000000"/>
                </a:solidFill>
                <a:latin typeface="Arial" panose="020B0604020202020204" pitchFamily="34" charset="0"/>
                <a:cs typeface="Arial" panose="020B0604020202020204" pitchFamily="34" charset="0"/>
              </a:rPr>
              <a:t>山本五郎『意匠説』：全文は近代デジタルライブラリ所収</a:t>
            </a:r>
            <a:r>
              <a:rPr kumimoji="0" lang="ja-JP" altLang="ja-JP" dirty="0" smtClean="0">
                <a:solidFill>
                  <a:srgbClr val="000000"/>
                </a:solidFill>
                <a:latin typeface="Arial" panose="020B0604020202020204" pitchFamily="34" charset="0"/>
                <a:cs typeface="Arial" panose="020B0604020202020204" pitchFamily="34" charset="0"/>
              </a:rPr>
              <a:t>）</a:t>
            </a:r>
            <a:endParaRPr kumimoji="0" lang="en-US" altLang="ja-JP" dirty="0" smtClean="0">
              <a:solidFill>
                <a:srgbClr val="000000"/>
              </a:solidFill>
              <a:latin typeface="Arial" panose="020B0604020202020204" pitchFamily="34" charset="0"/>
              <a:cs typeface="Arial" panose="020B0604020202020204" pitchFamily="34" charset="0"/>
            </a:endParaRPr>
          </a:p>
          <a:p>
            <a:r>
              <a:rPr kumimoji="0" lang="ja-JP" altLang="ja-JP" dirty="0">
                <a:solidFill>
                  <a:srgbClr val="000000"/>
                </a:solidFill>
                <a:latin typeface="Arial" panose="020B0604020202020204" pitchFamily="34" charset="0"/>
                <a:cs typeface="Arial" panose="020B0604020202020204" pitchFamily="34" charset="0"/>
              </a:rPr>
              <a:t>「墺国維納府博覧会出品心得」の第二ケ条（展覧会品ハ左ノ二十六類ニ別ツ）第二十二区に「</a:t>
            </a:r>
            <a:r>
              <a:rPr kumimoji="0" lang="ja-JP" altLang="ja-JP" dirty="0">
                <a:solidFill>
                  <a:srgbClr val="FF0000"/>
                </a:solidFill>
                <a:latin typeface="Arial" panose="020B0604020202020204" pitchFamily="34" charset="0"/>
                <a:cs typeface="Arial" panose="020B0604020202020204" pitchFamily="34" charset="0"/>
              </a:rPr>
              <a:t>美術（西洋ニテ音楽、画学、像ヲ作ル術、詩学等ヲ美術ト云フ</a:t>
            </a:r>
            <a:r>
              <a:rPr kumimoji="0" lang="ja-JP" altLang="ja-JP" dirty="0">
                <a:solidFill>
                  <a:srgbClr val="000000"/>
                </a:solidFill>
                <a:latin typeface="Arial" panose="020B0604020202020204" pitchFamily="34" charset="0"/>
                <a:cs typeface="Arial" panose="020B0604020202020204" pitchFamily="34" charset="0"/>
              </a:rPr>
              <a:t>）（後略）」と記される</a:t>
            </a:r>
            <a:r>
              <a:rPr kumimoji="0" lang="ja-JP" altLang="ja-JP" dirty="0" smtClean="0">
                <a:solidFill>
                  <a:srgbClr val="000000"/>
                </a:solidFill>
                <a:latin typeface="Arial" panose="020B0604020202020204" pitchFamily="34" charset="0"/>
                <a:cs typeface="Arial" panose="020B0604020202020204" pitchFamily="34" charset="0"/>
              </a:rPr>
              <a:t>。</a:t>
            </a:r>
            <a:endParaRPr kumimoji="0" lang="en-US" altLang="ja-JP" dirty="0" smtClean="0">
              <a:solidFill>
                <a:srgbClr val="000000"/>
              </a:solidFill>
              <a:latin typeface="Arial" panose="020B0604020202020204" pitchFamily="34" charset="0"/>
              <a:cs typeface="Arial" panose="020B0604020202020204" pitchFamily="34" charset="0"/>
            </a:endParaRPr>
          </a:p>
          <a:p>
            <a:r>
              <a:rPr kumimoji="0" lang="ja-JP" altLang="ja-JP" dirty="0">
                <a:solidFill>
                  <a:srgbClr val="000000"/>
                </a:solidFill>
                <a:latin typeface="Arial" panose="020B0604020202020204" pitchFamily="34" charset="0"/>
                <a:cs typeface="Arial" panose="020B0604020202020204" pitchFamily="34" charset="0"/>
              </a:rPr>
              <a:t>西周 (啓蒙家)が1872年（1878年説もあり）『美妙学説』で英語のファインアート(fine arts)の訳語として採用した（「哲学ノ一種ニ美妙学ト云アリ、是所謂美術(ハインアート)ト相通シテ（後略）」とある</a:t>
            </a:r>
            <a:endParaRPr kumimoji="1" lang="ja-JP" altLang="en-US" dirty="0"/>
          </a:p>
        </p:txBody>
      </p:sp>
    </p:spTree>
    <p:extLst>
      <p:ext uri="{BB962C8B-B14F-4D97-AF65-F5344CB8AC3E}">
        <p14:creationId xmlns:p14="http://schemas.microsoft.com/office/powerpoint/2010/main" val="2942339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lumMod val="95000"/>
                <a:lumOff val="5000"/>
              </a:schemeClr>
            </a:solidFill>
          </a:ln>
        </p:spPr>
        <p:txBody>
          <a:bodyPr/>
          <a:lstStyle/>
          <a:p>
            <a:r>
              <a:rPr kumimoji="1" lang="ja-JP" altLang="en-US" dirty="0" smtClean="0"/>
              <a:t>美術と芸術のデマケ誕生</a:t>
            </a:r>
            <a:endParaRPr kumimoji="1" lang="ja-JP" altLang="en-US" dirty="0"/>
          </a:p>
        </p:txBody>
      </p:sp>
      <p:sp>
        <p:nvSpPr>
          <p:cNvPr id="5" name="コンテンツ プレースホルダー 4"/>
          <p:cNvSpPr>
            <a:spLocks noGrp="1"/>
          </p:cNvSpPr>
          <p:nvPr>
            <p:ph idx="1"/>
          </p:nvPr>
        </p:nvSpPr>
        <p:spPr/>
        <p:txBody>
          <a:bodyPr>
            <a:normAutofit/>
          </a:bodyPr>
          <a:lstStyle/>
          <a:p>
            <a:pPr marL="0" indent="0" eaLnBrk="0" fontAlgn="base" hangingPunct="0">
              <a:spcBef>
                <a:spcPct val="0"/>
              </a:spcBef>
              <a:spcAft>
                <a:spcPct val="0"/>
              </a:spcAft>
              <a:buNone/>
            </a:pPr>
            <a:r>
              <a:rPr kumimoji="0" lang="ja-JP" altLang="ja-JP" dirty="0" smtClean="0">
                <a:solidFill>
                  <a:srgbClr val="000000"/>
                </a:solidFill>
                <a:latin typeface="Arial" panose="020B0604020202020204" pitchFamily="34" charset="0"/>
                <a:cs typeface="Arial" panose="020B0604020202020204" pitchFamily="34" charset="0"/>
              </a:rPr>
              <a:t>1876年工部</a:t>
            </a:r>
            <a:r>
              <a:rPr kumimoji="0" lang="ja-JP" altLang="ja-JP" dirty="0">
                <a:solidFill>
                  <a:srgbClr val="000000"/>
                </a:solidFill>
                <a:latin typeface="Arial" panose="020B0604020202020204" pitchFamily="34" charset="0"/>
                <a:cs typeface="Arial" panose="020B0604020202020204" pitchFamily="34" charset="0"/>
              </a:rPr>
              <a:t>大学校に工部美術学校が</a:t>
            </a:r>
            <a:r>
              <a:rPr kumimoji="0" lang="ja-JP" altLang="ja-JP" dirty="0" smtClean="0">
                <a:solidFill>
                  <a:srgbClr val="000000"/>
                </a:solidFill>
                <a:latin typeface="Arial" panose="020B0604020202020204" pitchFamily="34" charset="0"/>
                <a:cs typeface="Arial" panose="020B0604020202020204" pitchFamily="34" charset="0"/>
              </a:rPr>
              <a:t>開設。</a:t>
            </a:r>
            <a:r>
              <a:rPr kumimoji="0" lang="ja-JP" altLang="ja-JP" dirty="0">
                <a:solidFill>
                  <a:srgbClr val="000000"/>
                </a:solidFill>
                <a:latin typeface="Arial" panose="020B0604020202020204" pitchFamily="34" charset="0"/>
                <a:cs typeface="Arial" panose="020B0604020202020204" pitchFamily="34" charset="0"/>
              </a:rPr>
              <a:t>また、</a:t>
            </a:r>
            <a:r>
              <a:rPr kumimoji="0" lang="ja-JP" altLang="ja-JP" dirty="0" smtClean="0">
                <a:solidFill>
                  <a:srgbClr val="000000"/>
                </a:solidFill>
                <a:latin typeface="Arial" panose="020B0604020202020204" pitchFamily="34" charset="0"/>
                <a:cs typeface="Arial" panose="020B0604020202020204" pitchFamily="34" charset="0"/>
              </a:rPr>
              <a:t>1877年の</a:t>
            </a:r>
            <a:r>
              <a:rPr kumimoji="0" lang="ja-JP" altLang="ja-JP" dirty="0">
                <a:solidFill>
                  <a:srgbClr val="000000"/>
                </a:solidFill>
                <a:latin typeface="Arial" panose="020B0604020202020204" pitchFamily="34" charset="0"/>
                <a:cs typeface="Arial" panose="020B0604020202020204" pitchFamily="34" charset="0"/>
              </a:rPr>
              <a:t>『内国勧業博覧会区分目録』</a:t>
            </a:r>
            <a:r>
              <a:rPr kumimoji="0" lang="ja-JP" altLang="ja-JP" dirty="0" smtClean="0">
                <a:solidFill>
                  <a:srgbClr val="000000"/>
                </a:solidFill>
                <a:latin typeface="Arial" panose="020B0604020202020204" pitchFamily="34" charset="0"/>
                <a:cs typeface="Arial" panose="020B0604020202020204" pitchFamily="34" charset="0"/>
              </a:rPr>
              <a:t>に、</a:t>
            </a:r>
            <a:r>
              <a:rPr kumimoji="0" lang="ja-JP" altLang="ja-JP" dirty="0">
                <a:solidFill>
                  <a:srgbClr val="000000"/>
                </a:solidFill>
                <a:latin typeface="Arial" panose="020B0604020202020204" pitchFamily="34" charset="0"/>
                <a:cs typeface="Arial" panose="020B0604020202020204" pitchFamily="34" charset="0"/>
              </a:rPr>
              <a:t>「第三区　美術　但シ此区ハ、書画、写真、彫刻、其他総テ製品ノ精巧ニシテ其微妙ナル所ヲ示ス者トス」とあり、</a:t>
            </a:r>
            <a:r>
              <a:rPr kumimoji="0" lang="ja-JP" altLang="ja-JP" dirty="0">
                <a:solidFill>
                  <a:srgbClr val="FF0000"/>
                </a:solidFill>
                <a:latin typeface="Arial" panose="020B0604020202020204" pitchFamily="34" charset="0"/>
                <a:cs typeface="Arial" panose="020B0604020202020204" pitchFamily="34" charset="0"/>
              </a:rPr>
              <a:t>ファインアートのうち</a:t>
            </a:r>
            <a:r>
              <a:rPr kumimoji="0" lang="ja-JP" altLang="ja-JP" b="1" dirty="0">
                <a:solidFill>
                  <a:srgbClr val="FF0000"/>
                </a:solidFill>
                <a:latin typeface="Arial" panose="020B0604020202020204" pitchFamily="34" charset="0"/>
                <a:cs typeface="Arial" panose="020B0604020202020204" pitchFamily="34" charset="0"/>
              </a:rPr>
              <a:t>視覚芸術に限定した概念</a:t>
            </a:r>
            <a:r>
              <a:rPr kumimoji="0" lang="ja-JP" altLang="ja-JP" dirty="0">
                <a:solidFill>
                  <a:srgbClr val="000000"/>
                </a:solidFill>
                <a:latin typeface="Arial" panose="020B0604020202020204" pitchFamily="34" charset="0"/>
                <a:cs typeface="Arial" panose="020B0604020202020204" pitchFamily="34" charset="0"/>
              </a:rPr>
              <a:t>となった。</a:t>
            </a:r>
            <a:r>
              <a:rPr kumimoji="0" lang="ja-JP" altLang="ja-JP" b="1" dirty="0">
                <a:solidFill>
                  <a:srgbClr val="FF0000"/>
                </a:solidFill>
                <a:latin typeface="Arial" panose="020B0604020202020204" pitchFamily="34" charset="0"/>
                <a:cs typeface="Arial" panose="020B0604020202020204" pitchFamily="34" charset="0"/>
              </a:rPr>
              <a:t>文芸、音楽、演劇などは上位概念の「芸術」</a:t>
            </a:r>
            <a:r>
              <a:rPr kumimoji="0" lang="ja-JP" altLang="ja-JP" dirty="0">
                <a:solidFill>
                  <a:srgbClr val="FF0000"/>
                </a:solidFill>
                <a:latin typeface="Arial" panose="020B0604020202020204" pitchFamily="34" charset="0"/>
                <a:cs typeface="Arial" panose="020B0604020202020204" pitchFamily="34" charset="0"/>
              </a:rPr>
              <a:t>が使われて</a:t>
            </a:r>
            <a:r>
              <a:rPr kumimoji="0" lang="ja-JP" altLang="ja-JP" dirty="0">
                <a:solidFill>
                  <a:srgbClr val="000000"/>
                </a:solidFill>
                <a:latin typeface="Arial" panose="020B0604020202020204" pitchFamily="34" charset="0"/>
                <a:cs typeface="Arial" panose="020B0604020202020204" pitchFamily="34" charset="0"/>
              </a:rPr>
              <a:t>いる。</a:t>
            </a:r>
            <a:endParaRPr kumimoji="0" lang="ja-JP" altLang="ja-JP" sz="800" dirty="0"/>
          </a:p>
        </p:txBody>
      </p:sp>
    </p:spTree>
    <p:extLst>
      <p:ext uri="{BB962C8B-B14F-4D97-AF65-F5344CB8AC3E}">
        <p14:creationId xmlns:p14="http://schemas.microsoft.com/office/powerpoint/2010/main" val="5263158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526</Words>
  <Application>Microsoft Office PowerPoint</Application>
  <PresentationFormat>ワイド画面</PresentationFormat>
  <Paragraphs>27</Paragraphs>
  <Slides>7</Slides>
  <Notes>2</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13" baseType="lpstr">
      <vt:lpstr>ＭＳ Ｐゴシック</vt:lpstr>
      <vt:lpstr>Arial</vt:lpstr>
      <vt:lpstr>Calibri</vt:lpstr>
      <vt:lpstr>Calibri Light</vt:lpstr>
      <vt:lpstr>Office テーマ</vt:lpstr>
      <vt:lpstr>スライド</vt:lpstr>
      <vt:lpstr>PowerPoint プレゼンテーション</vt:lpstr>
      <vt:lpstr>観光資源として活用される 伝統、歴史（認識）</vt:lpstr>
      <vt:lpstr>伝統芸術、伝統芸能、伝統工芸等</vt:lpstr>
      <vt:lpstr>伝統は新しい、あるいは嘘である</vt:lpstr>
      <vt:lpstr>技芸と学術　字句「芸術」の誕生</vt:lpstr>
      <vt:lpstr>ドイツ語の訳語「美術」の誕生 （西周のファインアート説もあり）</vt:lpstr>
      <vt:lpstr>美術と芸術のデマケ誕生</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寺前 秀一</dc:creator>
  <cp:lastModifiedBy>寺前 秀一</cp:lastModifiedBy>
  <cp:revision>2</cp:revision>
  <dcterms:created xsi:type="dcterms:W3CDTF">2023-10-29T06:40:49Z</dcterms:created>
  <dcterms:modified xsi:type="dcterms:W3CDTF">2023-10-29T06:43:33Z</dcterms:modified>
</cp:coreProperties>
</file>